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0" r:id="rId6"/>
    <p:sldId id="259" r:id="rId7"/>
    <p:sldId id="263" r:id="rId8"/>
    <p:sldId id="264" r:id="rId9"/>
    <p:sldId id="261"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snapToGrid="0">
      <p:cViewPr varScale="1">
        <p:scale>
          <a:sx n="48" d="100"/>
          <a:sy n="48" d="100"/>
        </p:scale>
        <p:origin x="6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316F82-D5D7-468A-BA0D-3412AD18E76D}"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2513277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16F82-D5D7-468A-BA0D-3412AD18E76D}"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339405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16F82-D5D7-468A-BA0D-3412AD18E76D}"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985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16F82-D5D7-468A-BA0D-3412AD18E76D}"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783503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316F82-D5D7-468A-BA0D-3412AD18E76D}" type="datetimeFigureOut">
              <a:rPr lang="en-US" smtClean="0"/>
              <a:t>6/12/2014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88033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316F82-D5D7-468A-BA0D-3412AD18E76D}"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1726925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316F82-D5D7-468A-BA0D-3412AD18E76D}" type="datetimeFigureOut">
              <a:rPr lang="en-US" smtClean="0"/>
              <a:t>6/12/2014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338443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316F82-D5D7-468A-BA0D-3412AD18E76D}" type="datetimeFigureOut">
              <a:rPr lang="en-US" smtClean="0"/>
              <a:t>6/12/2014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107485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16F82-D5D7-468A-BA0D-3412AD18E76D}" type="datetimeFigureOut">
              <a:rPr lang="en-US" smtClean="0"/>
              <a:t>6/12/2014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278311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16F82-D5D7-468A-BA0D-3412AD18E76D}"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26221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16F82-D5D7-468A-BA0D-3412AD18E76D}" type="datetimeFigureOut">
              <a:rPr lang="en-US" smtClean="0"/>
              <a:t>6/12/2014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043C6-AE65-4C93-BF5D-24411F7DCD60}" type="slidenum">
              <a:rPr lang="en-US" smtClean="0"/>
              <a:t>‹#›</a:t>
            </a:fld>
            <a:endParaRPr lang="en-US"/>
          </a:p>
        </p:txBody>
      </p:sp>
    </p:spTree>
    <p:extLst>
      <p:ext uri="{BB962C8B-B14F-4D97-AF65-F5344CB8AC3E}">
        <p14:creationId xmlns:p14="http://schemas.microsoft.com/office/powerpoint/2010/main" val="1003008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16F82-D5D7-468A-BA0D-3412AD18E76D}" type="datetimeFigureOut">
              <a:rPr lang="en-US" smtClean="0"/>
              <a:t>6/12/2014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043C6-AE65-4C93-BF5D-24411F7DCD60}" type="slidenum">
              <a:rPr lang="en-US" smtClean="0"/>
              <a:t>‹#›</a:t>
            </a:fld>
            <a:endParaRPr lang="en-US"/>
          </a:p>
        </p:txBody>
      </p:sp>
    </p:spTree>
    <p:extLst>
      <p:ext uri="{BB962C8B-B14F-4D97-AF65-F5344CB8AC3E}">
        <p14:creationId xmlns:p14="http://schemas.microsoft.com/office/powerpoint/2010/main" val="2354890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iki.tcl.tk/3770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Graphics Shapes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7223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Ending a graphics program</a:t>
            </a:r>
            <a:endParaRPr lang="en-US" dirty="0"/>
          </a:p>
        </p:txBody>
      </p:sp>
      <p:sp>
        <p:nvSpPr>
          <p:cNvPr id="3" name="Content Placeholder 2"/>
          <p:cNvSpPr>
            <a:spLocks noGrp="1"/>
          </p:cNvSpPr>
          <p:nvPr>
            <p:ph idx="1"/>
          </p:nvPr>
        </p:nvSpPr>
        <p:spPr/>
        <p:txBody>
          <a:bodyPr>
            <a:normAutofit/>
          </a:bodyPr>
          <a:lstStyle/>
          <a:p>
            <a:r>
              <a:rPr lang="en-US" dirty="0" smtClean="0"/>
              <a:t>Please do these things!  If you forget them, you can eventually lock up your IDE and sometimes even your operating system!</a:t>
            </a:r>
          </a:p>
          <a:p>
            <a:r>
              <a:rPr lang="en-US" dirty="0" smtClean="0"/>
              <a:t>At the end of the graphics part of the program, you want two lines</a:t>
            </a:r>
          </a:p>
          <a:p>
            <a:pPr marL="457200" lvl="1" indent="0">
              <a:buNone/>
            </a:pPr>
            <a:r>
              <a:rPr lang="en-US" dirty="0" err="1" smtClean="0"/>
              <a:t>win.getMouse</a:t>
            </a:r>
            <a:r>
              <a:rPr lang="en-US" dirty="0" smtClean="0"/>
              <a:t>()</a:t>
            </a:r>
          </a:p>
          <a:p>
            <a:pPr marL="457200" lvl="1" indent="0">
              <a:buNone/>
            </a:pPr>
            <a:r>
              <a:rPr lang="en-US" dirty="0" err="1"/>
              <a:t>w</a:t>
            </a:r>
            <a:r>
              <a:rPr lang="en-US" dirty="0" err="1" smtClean="0"/>
              <a:t>in.close</a:t>
            </a:r>
            <a:r>
              <a:rPr lang="en-US" dirty="0" smtClean="0"/>
              <a:t>()</a:t>
            </a:r>
          </a:p>
          <a:p>
            <a:pPr marL="457200" lvl="1" indent="0">
              <a:buNone/>
            </a:pPr>
            <a:endParaRPr lang="en-US" dirty="0"/>
          </a:p>
          <a:p>
            <a:r>
              <a:rPr lang="en-US" dirty="0" smtClean="0"/>
              <a:t>This assumes you have a graphics window called win.</a:t>
            </a:r>
          </a:p>
          <a:p>
            <a:r>
              <a:rPr lang="en-US" dirty="0" smtClean="0"/>
              <a:t>It waits for the user to click somewhere in the window, then closes the window.</a:t>
            </a:r>
            <a:endParaRPr lang="en-US" dirty="0"/>
          </a:p>
        </p:txBody>
      </p:sp>
    </p:spTree>
    <p:extLst>
      <p:ext uri="{BB962C8B-B14F-4D97-AF65-F5344CB8AC3E}">
        <p14:creationId xmlns:p14="http://schemas.microsoft.com/office/powerpoint/2010/main" val="3671562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for using graphics</a:t>
            </a:r>
            <a:endParaRPr lang="en-US" dirty="0"/>
          </a:p>
        </p:txBody>
      </p:sp>
      <p:sp>
        <p:nvSpPr>
          <p:cNvPr id="3" name="Content Placeholder 2"/>
          <p:cNvSpPr>
            <a:spLocks noGrp="1"/>
          </p:cNvSpPr>
          <p:nvPr>
            <p:ph idx="1"/>
          </p:nvPr>
        </p:nvSpPr>
        <p:spPr/>
        <p:txBody>
          <a:bodyPr/>
          <a:lstStyle/>
          <a:p>
            <a:r>
              <a:rPr lang="en-US" dirty="0" smtClean="0"/>
              <a:t>You have to import the graphics library</a:t>
            </a:r>
          </a:p>
          <a:p>
            <a:r>
              <a:rPr lang="en-US" dirty="0" smtClean="0"/>
              <a:t>You can use either “import graphics” or “from graphics import *” or “from graphics import </a:t>
            </a:r>
            <a:r>
              <a:rPr lang="en-US" dirty="0" err="1" smtClean="0"/>
              <a:t>GraphWin</a:t>
            </a:r>
            <a:r>
              <a:rPr lang="en-US" dirty="0" smtClean="0"/>
              <a:t>, Point, Circle”</a:t>
            </a:r>
          </a:p>
          <a:p>
            <a:r>
              <a:rPr lang="en-US" dirty="0" smtClean="0"/>
              <a:t>If you use “import graphics” you then refer to all the functions from the library as “win = </a:t>
            </a:r>
            <a:r>
              <a:rPr lang="en-US" dirty="0" err="1" smtClean="0"/>
              <a:t>graphics.GraphWin</a:t>
            </a:r>
            <a:r>
              <a:rPr lang="en-US" dirty="0" smtClean="0"/>
              <a:t>()”  or </a:t>
            </a:r>
          </a:p>
          <a:p>
            <a:pPr marL="0" indent="0">
              <a:buNone/>
            </a:pPr>
            <a:r>
              <a:rPr lang="en-US" dirty="0" smtClean="0"/>
              <a:t>			“p = </a:t>
            </a:r>
            <a:r>
              <a:rPr lang="en-US" dirty="0" err="1" smtClean="0"/>
              <a:t>graphics.Point</a:t>
            </a:r>
            <a:r>
              <a:rPr lang="en-US" dirty="0" smtClean="0"/>
              <a:t>(5,5)” </a:t>
            </a:r>
          </a:p>
          <a:p>
            <a:r>
              <a:rPr lang="en-US" dirty="0" smtClean="0"/>
              <a:t>If you use one of the other imports, you can omit the “graphics.”</a:t>
            </a:r>
            <a:endParaRPr lang="en-US" dirty="0"/>
          </a:p>
        </p:txBody>
      </p:sp>
    </p:spTree>
    <p:extLst>
      <p:ext uri="{BB962C8B-B14F-4D97-AF65-F5344CB8AC3E}">
        <p14:creationId xmlns:p14="http://schemas.microsoft.com/office/powerpoint/2010/main" val="716440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Graphics Window to draw on</a:t>
            </a:r>
            <a:endParaRPr lang="en-US" dirty="0"/>
          </a:p>
        </p:txBody>
      </p:sp>
      <p:sp>
        <p:nvSpPr>
          <p:cNvPr id="3" name="Content Placeholder 2"/>
          <p:cNvSpPr>
            <a:spLocks noGrp="1"/>
          </p:cNvSpPr>
          <p:nvPr>
            <p:ph idx="1"/>
          </p:nvPr>
        </p:nvSpPr>
        <p:spPr/>
        <p:txBody>
          <a:bodyPr>
            <a:normAutofit lnSpcReduction="10000"/>
          </a:bodyPr>
          <a:lstStyle/>
          <a:p>
            <a:r>
              <a:rPr lang="en-US" dirty="0" smtClean="0"/>
              <a:t>Typically the first thing done</a:t>
            </a:r>
          </a:p>
          <a:p>
            <a:pPr lvl="1"/>
            <a:r>
              <a:rPr lang="en-US" dirty="0" smtClean="0"/>
              <a:t>win = </a:t>
            </a:r>
            <a:r>
              <a:rPr lang="en-US" dirty="0" err="1" smtClean="0"/>
              <a:t>GraphWin</a:t>
            </a:r>
            <a:r>
              <a:rPr lang="en-US" dirty="0" smtClean="0"/>
              <a:t>()</a:t>
            </a:r>
          </a:p>
          <a:p>
            <a:r>
              <a:rPr lang="en-US" dirty="0" smtClean="0"/>
              <a:t>This is a call to a constructor to make a </a:t>
            </a:r>
            <a:r>
              <a:rPr lang="en-US" dirty="0" err="1" smtClean="0"/>
              <a:t>GraphWin</a:t>
            </a:r>
            <a:r>
              <a:rPr lang="en-US" dirty="0" smtClean="0"/>
              <a:t> object.  It has no arguments but it still needs the parentheses to make Python see it as a function call</a:t>
            </a:r>
          </a:p>
          <a:p>
            <a:r>
              <a:rPr lang="en-US" dirty="0" smtClean="0"/>
              <a:t>The object that is returned from the constructor is stored in the variable win</a:t>
            </a:r>
          </a:p>
          <a:p>
            <a:r>
              <a:rPr lang="en-US" dirty="0" smtClean="0"/>
              <a:t>There are optional arguments:  first argument is the title of the window (in the title bar), the 2</a:t>
            </a:r>
            <a:r>
              <a:rPr lang="en-US" baseline="30000" dirty="0" smtClean="0"/>
              <a:t>nd</a:t>
            </a:r>
            <a:r>
              <a:rPr lang="en-US" dirty="0" smtClean="0"/>
              <a:t> and 3</a:t>
            </a:r>
            <a:r>
              <a:rPr lang="en-US" baseline="30000" dirty="0" smtClean="0"/>
              <a:t>rd</a:t>
            </a:r>
            <a:r>
              <a:rPr lang="en-US" dirty="0" smtClean="0"/>
              <a:t> arguments are the width and height in pixels (a pixel is the smallest location on the screen which can be turned ‘on’ or ‘off’) </a:t>
            </a:r>
            <a:endParaRPr lang="en-US" dirty="0"/>
          </a:p>
        </p:txBody>
      </p:sp>
    </p:spTree>
    <p:extLst>
      <p:ext uri="{BB962C8B-B14F-4D97-AF65-F5344CB8AC3E}">
        <p14:creationId xmlns:p14="http://schemas.microsoft.com/office/powerpoint/2010/main" val="728676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Coordinate system</a:t>
            </a:r>
            <a:endParaRPr lang="en-US" dirty="0"/>
          </a:p>
        </p:txBody>
      </p:sp>
      <p:sp>
        <p:nvSpPr>
          <p:cNvPr id="3" name="Content Placeholder 2"/>
          <p:cNvSpPr>
            <a:spLocks noGrp="1"/>
          </p:cNvSpPr>
          <p:nvPr>
            <p:ph idx="1"/>
          </p:nvPr>
        </p:nvSpPr>
        <p:spPr/>
        <p:txBody>
          <a:bodyPr>
            <a:normAutofit lnSpcReduction="10000"/>
          </a:bodyPr>
          <a:lstStyle/>
          <a:p>
            <a:r>
              <a:rPr lang="en-US" dirty="0" smtClean="0"/>
              <a:t>The graphic window uses a coordinate system like the Cartesian plane</a:t>
            </a:r>
          </a:p>
          <a:p>
            <a:r>
              <a:rPr lang="en-US" dirty="0" smtClean="0"/>
              <a:t>It uses two numbers, x and y, to refer to a location on the window</a:t>
            </a:r>
          </a:p>
          <a:p>
            <a:r>
              <a:rPr lang="en-US" dirty="0" smtClean="0"/>
              <a:t>The origin of the system by default, is the </a:t>
            </a:r>
            <a:r>
              <a:rPr lang="en-US" b="1" dirty="0" smtClean="0"/>
              <a:t>upper left corner</a:t>
            </a:r>
            <a:r>
              <a:rPr lang="en-US" dirty="0" smtClean="0"/>
              <a:t> of the graphics window.  Note that this makes the y coordinates behave differently than you are used to in algebra.</a:t>
            </a:r>
          </a:p>
          <a:p>
            <a:r>
              <a:rPr lang="en-US" dirty="0" smtClean="0"/>
              <a:t>Y coordinates start at 0 at the TOP of the window and increase as the location moves DOWN the window.</a:t>
            </a:r>
          </a:p>
          <a:p>
            <a:r>
              <a:rPr lang="en-US" dirty="0" smtClean="0"/>
              <a:t>X coordinates behave normally, 0 at the left and increases as you move right on the window.</a:t>
            </a:r>
          </a:p>
          <a:p>
            <a:r>
              <a:rPr lang="en-US" dirty="0" smtClean="0"/>
              <a:t>Yes, there is a way to change this if you want.</a:t>
            </a:r>
            <a:endParaRPr lang="en-US" dirty="0"/>
          </a:p>
        </p:txBody>
      </p:sp>
    </p:spTree>
    <p:extLst>
      <p:ext uri="{BB962C8B-B14F-4D97-AF65-F5344CB8AC3E}">
        <p14:creationId xmlns:p14="http://schemas.microsoft.com/office/powerpoint/2010/main" val="389267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class</a:t>
            </a:r>
            <a:endParaRPr lang="en-US" dirty="0"/>
          </a:p>
        </p:txBody>
      </p:sp>
      <p:sp>
        <p:nvSpPr>
          <p:cNvPr id="3" name="Content Placeholder 2"/>
          <p:cNvSpPr>
            <a:spLocks noGrp="1"/>
          </p:cNvSpPr>
          <p:nvPr>
            <p:ph idx="1"/>
          </p:nvPr>
        </p:nvSpPr>
        <p:spPr/>
        <p:txBody>
          <a:bodyPr/>
          <a:lstStyle/>
          <a:p>
            <a:r>
              <a:rPr lang="en-US" dirty="0" smtClean="0"/>
              <a:t>What is needed to specify a line?  The easiest way is with 2 points</a:t>
            </a:r>
          </a:p>
          <a:p>
            <a:r>
              <a:rPr lang="en-US" dirty="0" smtClean="0"/>
              <a:t>line1  = Line(Point(100, 25), Point(17, 92))</a:t>
            </a:r>
          </a:p>
          <a:p>
            <a:r>
              <a:rPr lang="en-US" dirty="0" smtClean="0"/>
              <a:t>This creates an object called line1, which is actually a line </a:t>
            </a:r>
            <a:r>
              <a:rPr lang="en-US" b="1" dirty="0" smtClean="0"/>
              <a:t>segment</a:t>
            </a:r>
            <a:r>
              <a:rPr lang="en-US" dirty="0" smtClean="0"/>
              <a:t> drawn from one point to the other point given</a:t>
            </a:r>
          </a:p>
          <a:p>
            <a:r>
              <a:rPr lang="en-US" dirty="0" smtClean="0"/>
              <a:t>When you are ready to display the line on the graphics window, you use the statement</a:t>
            </a:r>
          </a:p>
          <a:p>
            <a:pPr marL="457200" lvl="1" indent="0">
              <a:buNone/>
            </a:pPr>
            <a:r>
              <a:rPr lang="en-US" dirty="0"/>
              <a:t>	</a:t>
            </a:r>
            <a:r>
              <a:rPr lang="en-US" dirty="0" err="1" smtClean="0"/>
              <a:t>line.draw</a:t>
            </a:r>
            <a:r>
              <a:rPr lang="en-US" dirty="0" smtClean="0"/>
              <a:t>(win)</a:t>
            </a:r>
          </a:p>
          <a:p>
            <a:pPr marL="457200" lvl="1" indent="0">
              <a:buNone/>
            </a:pPr>
            <a:r>
              <a:rPr lang="en-US" dirty="0" smtClean="0"/>
              <a:t>This assumes that win is a </a:t>
            </a:r>
            <a:r>
              <a:rPr lang="en-US" dirty="0" err="1" smtClean="0"/>
              <a:t>GraphWin</a:t>
            </a:r>
            <a:r>
              <a:rPr lang="en-US" dirty="0" smtClean="0"/>
              <a:t> which has already been set up</a:t>
            </a:r>
            <a:endParaRPr lang="en-US" dirty="0"/>
          </a:p>
        </p:txBody>
      </p:sp>
    </p:spTree>
    <p:extLst>
      <p:ext uri="{BB962C8B-B14F-4D97-AF65-F5344CB8AC3E}">
        <p14:creationId xmlns:p14="http://schemas.microsoft.com/office/powerpoint/2010/main" val="3532046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Circle class</a:t>
            </a:r>
            <a:endParaRPr lang="en-US" dirty="0"/>
          </a:p>
        </p:txBody>
      </p:sp>
      <p:sp>
        <p:nvSpPr>
          <p:cNvPr id="3" name="Content Placeholder 2"/>
          <p:cNvSpPr>
            <a:spLocks noGrp="1"/>
          </p:cNvSpPr>
          <p:nvPr>
            <p:ph idx="1"/>
          </p:nvPr>
        </p:nvSpPr>
        <p:spPr/>
        <p:txBody>
          <a:bodyPr>
            <a:normAutofit lnSpcReduction="10000"/>
          </a:bodyPr>
          <a:lstStyle/>
          <a:p>
            <a:r>
              <a:rPr lang="en-US" dirty="0" smtClean="0"/>
              <a:t>What information does the computer need to draw a circle?  A center point and a radius (distance from center to edge of circle)</a:t>
            </a:r>
          </a:p>
          <a:p>
            <a:r>
              <a:rPr lang="en-US" dirty="0" err="1" smtClean="0"/>
              <a:t>my_eye</a:t>
            </a:r>
            <a:r>
              <a:rPr lang="en-US" dirty="0" smtClean="0"/>
              <a:t> = Circle(Point(100, 150), 25)</a:t>
            </a:r>
          </a:p>
          <a:p>
            <a:r>
              <a:rPr lang="en-US" dirty="0" smtClean="0"/>
              <a:t>This creates an object called </a:t>
            </a:r>
            <a:r>
              <a:rPr lang="en-US" dirty="0" err="1" smtClean="0"/>
              <a:t>my_eye</a:t>
            </a:r>
            <a:r>
              <a:rPr lang="en-US" dirty="0" smtClean="0"/>
              <a:t> which is a circle.  It has two arguments; first one is a Point object, second one is a number (can be integer or float)</a:t>
            </a:r>
          </a:p>
          <a:p>
            <a:r>
              <a:rPr lang="en-US" dirty="0" smtClean="0"/>
              <a:t>This does NOT make the circle appear on the graphics window, you have to call the draw method  </a:t>
            </a:r>
            <a:r>
              <a:rPr lang="en-US" b="1" dirty="0" err="1" smtClean="0"/>
              <a:t>my_eye.draw</a:t>
            </a:r>
            <a:r>
              <a:rPr lang="en-US" b="1" dirty="0" smtClean="0"/>
              <a:t>(win)</a:t>
            </a:r>
            <a:endParaRPr lang="en-US" dirty="0" smtClean="0"/>
          </a:p>
          <a:p>
            <a:r>
              <a:rPr lang="en-US" dirty="0" smtClean="0"/>
              <a:t>You can do other things with the Circle object before you draw it, like </a:t>
            </a:r>
            <a:r>
              <a:rPr lang="en-US" dirty="0" err="1" smtClean="0"/>
              <a:t>setFill</a:t>
            </a:r>
            <a:r>
              <a:rPr lang="en-US" dirty="0" smtClean="0"/>
              <a:t> (to change color), </a:t>
            </a:r>
            <a:r>
              <a:rPr lang="en-US" dirty="0" err="1" smtClean="0"/>
              <a:t>setWidth</a:t>
            </a:r>
            <a:r>
              <a:rPr lang="en-US" dirty="0" smtClean="0"/>
              <a:t> (to make the line thicker), etc.</a:t>
            </a:r>
            <a:endParaRPr lang="en-US" dirty="0"/>
          </a:p>
        </p:txBody>
      </p:sp>
    </p:spTree>
    <p:extLst>
      <p:ext uri="{BB962C8B-B14F-4D97-AF65-F5344CB8AC3E}">
        <p14:creationId xmlns:p14="http://schemas.microsoft.com/office/powerpoint/2010/main" val="4226891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Rectangle class</a:t>
            </a:r>
            <a:endParaRPr lang="en-US" dirty="0"/>
          </a:p>
        </p:txBody>
      </p:sp>
      <p:sp>
        <p:nvSpPr>
          <p:cNvPr id="3" name="Content Placeholder 2"/>
          <p:cNvSpPr>
            <a:spLocks noGrp="1"/>
          </p:cNvSpPr>
          <p:nvPr>
            <p:ph idx="1"/>
          </p:nvPr>
        </p:nvSpPr>
        <p:spPr/>
        <p:txBody>
          <a:bodyPr/>
          <a:lstStyle/>
          <a:p>
            <a:r>
              <a:rPr lang="en-US" dirty="0" smtClean="0"/>
              <a:t>What is needed to specify a rectangle?  There are several ways, but the easiest is to give two Points.  One is considered the upper left corner and the other is the lower right corner.  Which one is which?  Does not matter, the library figures it out.</a:t>
            </a:r>
          </a:p>
          <a:p>
            <a:pPr lvl="1"/>
            <a:r>
              <a:rPr lang="en-US" dirty="0" err="1" smtClean="0"/>
              <a:t>rect</a:t>
            </a:r>
            <a:r>
              <a:rPr lang="en-US" dirty="0" smtClean="0"/>
              <a:t> = Rectangle(Point(100, 300), Point(300, 250))</a:t>
            </a:r>
          </a:p>
          <a:p>
            <a:r>
              <a:rPr lang="en-US" dirty="0" smtClean="0"/>
              <a:t>This will draw a rectangle that is 200 pixels wide and 50 pixels tall</a:t>
            </a:r>
          </a:p>
          <a:p>
            <a:pPr marL="0" indent="0">
              <a:buNone/>
            </a:pPr>
            <a:r>
              <a:rPr lang="en-US" dirty="0" smtClean="0"/>
              <a:t>	(300-100) wide, (300-250) tall</a:t>
            </a:r>
          </a:p>
          <a:p>
            <a:r>
              <a:rPr lang="en-US" dirty="0" smtClean="0"/>
              <a:t>Just like the Circle class, this can be colorized, drawn on the graphics window, etc.</a:t>
            </a:r>
            <a:endParaRPr lang="en-US" dirty="0"/>
          </a:p>
        </p:txBody>
      </p:sp>
    </p:spTree>
    <p:extLst>
      <p:ext uri="{BB962C8B-B14F-4D97-AF65-F5344CB8AC3E}">
        <p14:creationId xmlns:p14="http://schemas.microsoft.com/office/powerpoint/2010/main" val="2332352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Polygon class</a:t>
            </a:r>
            <a:endParaRPr lang="en-US" dirty="0"/>
          </a:p>
        </p:txBody>
      </p:sp>
      <p:sp>
        <p:nvSpPr>
          <p:cNvPr id="3" name="Content Placeholder 2"/>
          <p:cNvSpPr>
            <a:spLocks noGrp="1"/>
          </p:cNvSpPr>
          <p:nvPr>
            <p:ph idx="1"/>
          </p:nvPr>
        </p:nvSpPr>
        <p:spPr/>
        <p:txBody>
          <a:bodyPr/>
          <a:lstStyle/>
          <a:p>
            <a:r>
              <a:rPr lang="en-US" dirty="0" smtClean="0"/>
              <a:t>A polygon is a generic shape.  Its sides can be any length at any angle.  How would you specify a shape like that?  By giving all the points where the sides connect to each other.</a:t>
            </a:r>
          </a:p>
          <a:p>
            <a:pPr marL="0" indent="0">
              <a:buNone/>
            </a:pPr>
            <a:r>
              <a:rPr lang="en-US" dirty="0"/>
              <a:t>	</a:t>
            </a:r>
            <a:r>
              <a:rPr lang="en-US" dirty="0" smtClean="0"/>
              <a:t>poly = Polygon(Point(100, 300), Point(300, 25), Point(70, 92))</a:t>
            </a:r>
          </a:p>
          <a:p>
            <a:r>
              <a:rPr lang="en-US" dirty="0" smtClean="0"/>
              <a:t>This will draw a triangle.  It draws a line segment from the first point to the second, from the second to the third and so on, and then a line segment from the last point to the first. </a:t>
            </a:r>
          </a:p>
          <a:p>
            <a:r>
              <a:rPr lang="en-US" dirty="0" smtClean="0"/>
              <a:t> Obviously the order of the points in the arguments matters!</a:t>
            </a:r>
            <a:endParaRPr lang="en-US" dirty="0"/>
          </a:p>
        </p:txBody>
      </p:sp>
    </p:spTree>
    <p:extLst>
      <p:ext uri="{BB962C8B-B14F-4D97-AF65-F5344CB8AC3E}">
        <p14:creationId xmlns:p14="http://schemas.microsoft.com/office/powerpoint/2010/main" val="915640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Colors</a:t>
            </a:r>
            <a:endParaRPr lang="en-US" dirty="0"/>
          </a:p>
        </p:txBody>
      </p:sp>
      <p:sp>
        <p:nvSpPr>
          <p:cNvPr id="3" name="Content Placeholder 2"/>
          <p:cNvSpPr>
            <a:spLocks noGrp="1"/>
          </p:cNvSpPr>
          <p:nvPr>
            <p:ph idx="1"/>
          </p:nvPr>
        </p:nvSpPr>
        <p:spPr/>
        <p:txBody>
          <a:bodyPr/>
          <a:lstStyle/>
          <a:p>
            <a:r>
              <a:rPr lang="en-US" dirty="0" smtClean="0"/>
              <a:t>The colors available in this library are the ones available in the </a:t>
            </a:r>
            <a:r>
              <a:rPr lang="en-US" dirty="0" err="1" smtClean="0"/>
              <a:t>Tkinter</a:t>
            </a:r>
            <a:r>
              <a:rPr lang="en-US" dirty="0" smtClean="0"/>
              <a:t> library.  There is a list of the color names with their colors here </a:t>
            </a:r>
            <a:r>
              <a:rPr lang="en-US" dirty="0" smtClean="0">
                <a:hlinkClick r:id="rId2"/>
              </a:rPr>
              <a:t>http://wiki.tcl.tk/37701</a:t>
            </a:r>
            <a:endParaRPr lang="en-US" dirty="0" smtClean="0"/>
          </a:p>
          <a:p>
            <a:r>
              <a:rPr lang="en-US" dirty="0" smtClean="0"/>
              <a:t>These can be used with </a:t>
            </a:r>
            <a:r>
              <a:rPr lang="en-US" dirty="0" err="1" smtClean="0"/>
              <a:t>setFill</a:t>
            </a:r>
            <a:r>
              <a:rPr lang="en-US" dirty="0" smtClean="0"/>
              <a:t>() to color the inside of a shape </a:t>
            </a:r>
          </a:p>
          <a:p>
            <a:r>
              <a:rPr lang="en-US" dirty="0" smtClean="0"/>
              <a:t>And with </a:t>
            </a:r>
            <a:r>
              <a:rPr lang="en-US" dirty="0" err="1" smtClean="0"/>
              <a:t>setOutline</a:t>
            </a:r>
            <a:r>
              <a:rPr lang="en-US" dirty="0" smtClean="0"/>
              <a:t>() to color the line which draws the shape</a:t>
            </a:r>
          </a:p>
        </p:txBody>
      </p:sp>
    </p:spTree>
    <p:extLst>
      <p:ext uri="{BB962C8B-B14F-4D97-AF65-F5344CB8AC3E}">
        <p14:creationId xmlns:p14="http://schemas.microsoft.com/office/powerpoint/2010/main" val="3588156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734</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Graphics Shapes</vt:lpstr>
      <vt:lpstr>Setup for using graphics</vt:lpstr>
      <vt:lpstr>Creating a Graphics Window to draw on</vt:lpstr>
      <vt:lpstr>Coordinate system</vt:lpstr>
      <vt:lpstr>Line class</vt:lpstr>
      <vt:lpstr>Circle class</vt:lpstr>
      <vt:lpstr>Rectangle class</vt:lpstr>
      <vt:lpstr>Polygon class</vt:lpstr>
      <vt:lpstr>Colors</vt:lpstr>
      <vt:lpstr>Ending a graphics program</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Graphics Examples</dc:title>
  <dc:creator>Distance Learning Programs</dc:creator>
  <cp:lastModifiedBy>Distance Learning Programs</cp:lastModifiedBy>
  <cp:revision>5</cp:revision>
  <dcterms:created xsi:type="dcterms:W3CDTF">2014-06-12T16:42:28Z</dcterms:created>
  <dcterms:modified xsi:type="dcterms:W3CDTF">2014-06-12T18:05:13Z</dcterms:modified>
</cp:coreProperties>
</file>